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70" r:id="rId4"/>
    <p:sldId id="260" r:id="rId5"/>
    <p:sldId id="261" r:id="rId6"/>
    <p:sldId id="268" r:id="rId7"/>
    <p:sldId id="269" r:id="rId8"/>
    <p:sldId id="264" r:id="rId9"/>
    <p:sldId id="262" r:id="rId10"/>
    <p:sldId id="266" r:id="rId11"/>
    <p:sldId id="267" r:id="rId12"/>
    <p:sldId id="26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8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社群媒體分析</a:t>
            </a:r>
            <a:r>
              <a:rPr lang="zh-TW" dirty="0" smtClean="0"/>
              <a:t>期末</a:t>
            </a:r>
            <a:r>
              <a:rPr lang="zh-TW" dirty="0" smtClean="0"/>
              <a:t>報告</a:t>
            </a:r>
            <a:endParaRPr lang="zh-TW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姓</a:t>
            </a:r>
            <a:r>
              <a:rPr lang="zh-TW" altLang="en-US" dirty="0"/>
              <a:t>名</a:t>
            </a:r>
            <a:r>
              <a:rPr lang="zh-TW" dirty="0" smtClean="0"/>
              <a:t>：</a:t>
            </a:r>
            <a:r>
              <a:rPr lang="zh-TW" altLang="en-US" dirty="0" smtClean="0"/>
              <a:t>黃佳郁</a:t>
            </a:r>
            <a:endParaRPr lang="zh-TW" dirty="0"/>
          </a:p>
          <a:p>
            <a:pPr lvl="0">
              <a:spcBef>
                <a:spcPts val="0"/>
              </a:spcBef>
              <a:buNone/>
            </a:pPr>
            <a:r>
              <a:rPr lang="zh-TW" dirty="0"/>
              <a:t>日期</a:t>
            </a:r>
            <a:r>
              <a:rPr lang="zh-TW" dirty="0" smtClean="0"/>
              <a:t>：</a:t>
            </a:r>
            <a:r>
              <a:rPr lang="en-US" altLang="zh-TW" dirty="0" smtClean="0"/>
              <a:t>2017/01/15</a:t>
            </a:r>
            <a:endParaRPr lang="zh-TW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</a:t>
            </a:r>
            <a:r>
              <a:rPr lang="zh-TW" altLang="en-US" dirty="0" smtClean="0"/>
              <a:t>粉絲頁的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類別數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200" t="30154" r="55008" b="13240"/>
          <a:stretch/>
        </p:blipFill>
        <p:spPr>
          <a:xfrm>
            <a:off x="3132944" y="1802500"/>
            <a:ext cx="3080479" cy="31854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844" t="37659" r="56384" b="6604"/>
          <a:stretch/>
        </p:blipFill>
        <p:spPr>
          <a:xfrm>
            <a:off x="5936104" y="1802500"/>
            <a:ext cx="2833141" cy="29834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4035" t="29467" r="56424" b="14698"/>
          <a:stretch/>
        </p:blipFill>
        <p:spPr>
          <a:xfrm>
            <a:off x="224853" y="1802500"/>
            <a:ext cx="2908091" cy="309178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26826" y="149472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04741" y="149472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92794" y="147691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99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3942" t="30929" r="22260" b="13272"/>
          <a:stretch/>
        </p:blipFill>
        <p:spPr>
          <a:xfrm>
            <a:off x="4645557" y="855825"/>
            <a:ext cx="4408503" cy="21688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3693" t="30692" r="21947" b="12448"/>
          <a:stretch/>
        </p:blipFill>
        <p:spPr>
          <a:xfrm>
            <a:off x="46762" y="187956"/>
            <a:ext cx="4598795" cy="22854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4005" t="31983" r="21161" b="11077"/>
          <a:stretch/>
        </p:blipFill>
        <p:spPr>
          <a:xfrm>
            <a:off x="1271071" y="2847824"/>
            <a:ext cx="4430914" cy="21888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7902" y="231948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72087" y="293377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211305" y="4728918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35353" y="3876816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依據各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文類別的</a:t>
            </a:r>
            <a:r>
              <a:rPr lang="zh-TW" altLang="en-US" dirty="0"/>
              <a:t>評論</a:t>
            </a:r>
            <a:r>
              <a:rPr lang="zh-TW" altLang="en-US" dirty="0" smtClean="0"/>
              <a:t>數及</a:t>
            </a:r>
            <a:r>
              <a:rPr lang="zh-TW" altLang="en-US" dirty="0"/>
              <a:t>點</a:t>
            </a:r>
            <a:r>
              <a:rPr lang="zh-TW" altLang="en-US" dirty="0" smtClean="0"/>
              <a:t>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51109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結語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2053651"/>
            <a:ext cx="8520600" cy="25152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600"/>
              </a:spcBef>
            </a:pPr>
            <a:r>
              <a:rPr lang="en-US" altLang="zh-TW" dirty="0" smtClean="0"/>
              <a:t>		</a:t>
            </a:r>
            <a:r>
              <a:rPr lang="zh-TW" dirty="0" smtClean="0"/>
              <a:t>透過</a:t>
            </a:r>
            <a:r>
              <a:rPr lang="zh-TW" dirty="0"/>
              <a:t>這個</a:t>
            </a:r>
            <a:r>
              <a:rPr lang="zh-TW" dirty="0" smtClean="0"/>
              <a:t>作業</a:t>
            </a:r>
            <a:r>
              <a:rPr lang="zh-TW" altLang="en-US" dirty="0" smtClean="0"/>
              <a:t>了解當獲得資料時，可藉由那些分是進行分析，除了實際觀察外，亦可透過實際進行分析驗證</a:t>
            </a:r>
            <a:r>
              <a:rPr lang="zh-TW" altLang="en-US" dirty="0"/>
              <a:t>其</a:t>
            </a:r>
            <a:r>
              <a:rPr lang="zh-TW" altLang="en-US" dirty="0" smtClean="0"/>
              <a:t>正確性，我認為，</a:t>
            </a:r>
            <a:r>
              <a:rPr lang="zh-TW" altLang="en-US" dirty="0"/>
              <a:t>藉</a:t>
            </a:r>
            <a:r>
              <a:rPr lang="zh-TW" altLang="en-US" dirty="0" smtClean="0"/>
              <a:t>由各項分析結果，有助於提升銷售量，探討顧客群所感興趣的東西，並以他所感興趣的方式進行，可吸引更多的客戶。</a:t>
            </a:r>
            <a:endParaRPr 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報告大綱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/>
              <a:t>背景與觀察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分析方法與目的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資料統計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資料分析結果</a:t>
            </a:r>
          </a:p>
          <a:p>
            <a:pPr marL="457200" lvl="0" indent="-228600">
              <a:spcBef>
                <a:spcPts val="0"/>
              </a:spcBef>
            </a:pPr>
            <a:r>
              <a:rPr lang="zh-TW"/>
              <a:t>結論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7535" t="21813" r="46045" b="19640"/>
          <a:stretch/>
        </p:blipFill>
        <p:spPr>
          <a:xfrm>
            <a:off x="193151" y="307299"/>
            <a:ext cx="2952037" cy="36798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297" t="21461" r="46111" b="15158"/>
          <a:stretch/>
        </p:blipFill>
        <p:spPr>
          <a:xfrm>
            <a:off x="2057287" y="987584"/>
            <a:ext cx="2648741" cy="3551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7899" t="32486" r="40509" b="32138"/>
          <a:stretch/>
        </p:blipFill>
        <p:spPr>
          <a:xfrm>
            <a:off x="4107866" y="1952212"/>
            <a:ext cx="4924596" cy="310185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407458" y="1536492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藉由觀察，發現影片好像時常有較多人點讚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078718" y="312574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715648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374055" y="473898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715648" y="4581438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4078718" y="460160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366733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93151" y="3677502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057287" y="4286515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03263" y="463478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偶爾人數會多得很誇張，通常是有活動時</a:t>
            </a:r>
            <a:endParaRPr lang="zh-TW" altLang="en-US" dirty="0"/>
          </a:p>
        </p:txBody>
      </p:sp>
      <p:sp>
        <p:nvSpPr>
          <p:cNvPr id="19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</p:spTree>
    <p:extLst>
      <p:ext uri="{BB962C8B-B14F-4D97-AF65-F5344CB8AC3E}">
        <p14:creationId xmlns:p14="http://schemas.microsoft.com/office/powerpoint/2010/main" val="158410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分析方法與目的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633927"/>
            <a:ext cx="8520600" cy="2934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將資料存取於</a:t>
            </a:r>
            <a:r>
              <a:rPr lang="en-US" altLang="zh-TW" dirty="0" err="1" smtClean="0"/>
              <a:t>ElasticSearch</a:t>
            </a:r>
            <a:r>
              <a:rPr lang="zh-TW" altLang="en-US" dirty="0" smtClean="0"/>
              <a:t>，</a:t>
            </a:r>
            <a:r>
              <a:rPr lang="zh-TW" altLang="en-US" dirty="0"/>
              <a:t>藉</a:t>
            </a:r>
            <a:r>
              <a:rPr lang="zh-TW" altLang="en-US" dirty="0" smtClean="0"/>
              <a:t>由分析幾個不同類型但性質相近的粉絲專頁。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如：達美樂披薩、</a:t>
            </a:r>
            <a:r>
              <a:rPr lang="en-US" altLang="zh-TW" dirty="0" err="1" smtClean="0"/>
              <a:t>Pchome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24h</a:t>
            </a:r>
            <a:r>
              <a:rPr lang="zh-TW" altLang="en-US" dirty="0" smtClean="0"/>
              <a:t>購物、國泰人壽（同為服務業，賣披薩、網購平台、賣保險）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首先取得</a:t>
            </a:r>
            <a:r>
              <a:rPr lang="zh-TW" altLang="en-US" dirty="0"/>
              <a:t>個</a:t>
            </a:r>
            <a:r>
              <a:rPr lang="zh-TW" altLang="en-US" dirty="0" smtClean="0"/>
              <a:t>粉絲專業的基本資料並進行統計，接著針對各個月分進行分析，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再以不同的分類形式分析按讚人數及評論數，如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文類型，影片，圖片等，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藉此驗證觀察結果是否正確。</a:t>
            </a:r>
            <a:endParaRPr lang="zh-TW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97239" y="475006"/>
            <a:ext cx="83751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</a:t>
            </a:r>
            <a:r>
              <a:rPr lang="zh-TW" sz="3200" b="1" dirty="0" smtClean="0"/>
              <a:t>統計</a:t>
            </a:r>
            <a:endParaRPr lang="zh-TW" sz="3200" b="1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244183" y="2458387"/>
            <a:ext cx="7303303" cy="197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分析</a:t>
            </a:r>
            <a:r>
              <a:rPr lang="en-US" altLang="zh-TW" dirty="0" smtClean="0">
                <a:solidFill>
                  <a:srgbClr val="217A94"/>
                </a:solidFill>
                <a:highlight>
                  <a:srgbClr val="FFFFFF"/>
                </a:highlight>
              </a:rPr>
              <a:t>2015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年三個粉絲頁的各項資料，統計圖表如下：</a:t>
            </a:r>
            <a:endParaRPr lang="zh-TW" dirty="0">
              <a:solidFill>
                <a:srgbClr val="217A9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219671" cy="572700"/>
          </a:xfrm>
        </p:spPr>
        <p:txBody>
          <a:bodyPr/>
          <a:lstStyle/>
          <a:p>
            <a:r>
              <a:rPr lang="en-US" altLang="zh-TW" dirty="0" smtClean="0"/>
              <a:t>Fid=115361891807579Domino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760" t="32542" r="46015" b="5795"/>
          <a:stretch/>
        </p:blipFill>
        <p:spPr>
          <a:xfrm>
            <a:off x="3227346" y="1965224"/>
            <a:ext cx="3023554" cy="29772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566" t="32812" r="53766" b="10650"/>
          <a:stretch/>
        </p:blipFill>
        <p:spPr>
          <a:xfrm>
            <a:off x="232940" y="1965224"/>
            <a:ext cx="2994406" cy="29150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3432" t="29017" r="22605" b="15428"/>
          <a:stretch/>
        </p:blipFill>
        <p:spPr>
          <a:xfrm>
            <a:off x="5622087" y="204976"/>
            <a:ext cx="3327042" cy="16254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475" t="33386" r="45608" b="5704"/>
          <a:stretch/>
        </p:blipFill>
        <p:spPr>
          <a:xfrm>
            <a:off x="5973642" y="1992752"/>
            <a:ext cx="3050438" cy="299315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4734" y="1678898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84213" y="86383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534656" y="1678898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02455" y="1759399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76028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232" t="30007" r="55131" b="13270"/>
          <a:stretch/>
        </p:blipFill>
        <p:spPr>
          <a:xfrm>
            <a:off x="14797" y="2080655"/>
            <a:ext cx="2890435" cy="29150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900" t="35046" r="24394" b="7754"/>
          <a:stretch/>
        </p:blipFill>
        <p:spPr>
          <a:xfrm>
            <a:off x="6005320" y="178193"/>
            <a:ext cx="2964960" cy="1546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9312" t="33395" r="45278" b="5840"/>
          <a:stretch/>
        </p:blipFill>
        <p:spPr>
          <a:xfrm>
            <a:off x="2860055" y="2080655"/>
            <a:ext cx="3068556" cy="29620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151" t="29313" r="45440" b="10068"/>
          <a:stretch/>
        </p:blipFill>
        <p:spPr>
          <a:xfrm>
            <a:off x="6005320" y="2092797"/>
            <a:ext cx="3088149" cy="297377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4734" y="1678898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61798" y="204976"/>
            <a:ext cx="5437028" cy="572700"/>
          </a:xfrm>
        </p:spPr>
        <p:txBody>
          <a:bodyPr/>
          <a:lstStyle/>
          <a:p>
            <a:r>
              <a:rPr lang="en-US" altLang="zh-TW" dirty="0"/>
              <a:t>Fid=203507002993446PChome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084213" y="86383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09434" y="1724207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602455" y="1759399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6000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256047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4067" t="37524" r="55311" b="6505"/>
          <a:stretch/>
        </p:blipFill>
        <p:spPr>
          <a:xfrm>
            <a:off x="103989" y="2031644"/>
            <a:ext cx="2771215" cy="28491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3912" t="29255" r="23561" b="15260"/>
          <a:stretch/>
        </p:blipFill>
        <p:spPr>
          <a:xfrm>
            <a:off x="5770437" y="155707"/>
            <a:ext cx="3276762" cy="16356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9064" t="29905" r="47493" b="8747"/>
          <a:stretch/>
        </p:blipFill>
        <p:spPr>
          <a:xfrm>
            <a:off x="2782930" y="1902997"/>
            <a:ext cx="3140440" cy="32405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19392" t="33257" r="45034" b="5832"/>
          <a:stretch/>
        </p:blipFill>
        <p:spPr>
          <a:xfrm>
            <a:off x="5839444" y="1960771"/>
            <a:ext cx="3304556" cy="318272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04734" y="1678898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580846" cy="572700"/>
          </a:xfrm>
        </p:spPr>
        <p:txBody>
          <a:bodyPr/>
          <a:lstStyle/>
          <a:p>
            <a:r>
              <a:rPr lang="en-US" altLang="zh-TW" dirty="0"/>
              <a:t>Fid=186034394769383Cathaylife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084213" y="86383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75557" y="1637436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/>
              <a:t>2</a:t>
            </a:r>
            <a:r>
              <a:rPr lang="en-US" altLang="zh-TW" dirty="0" smtClean="0"/>
              <a:t>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649734" y="1711293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199962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資料分析</a:t>
            </a:r>
            <a:r>
              <a:rPr lang="zh-TW" sz="3200" b="1" dirty="0" smtClean="0"/>
              <a:t>結果</a:t>
            </a:r>
            <a:endParaRPr lang="zh-TW" sz="3200" b="1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2166079"/>
            <a:ext cx="8520600" cy="24027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 altLang="en-US" dirty="0"/>
              <a:t>藉</a:t>
            </a:r>
            <a:r>
              <a:rPr lang="zh-TW" altLang="en-US" dirty="0" smtClean="0"/>
              <a:t>由統計結果發現，實際並不如所觀察的，那應該只是部分案例。</a:t>
            </a:r>
            <a:endParaRPr lang="en-US" altLang="zh-TW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zh-TW" altLang="en-US" dirty="0" smtClean="0"/>
              <a:t>以下為分析結果：</a:t>
            </a:r>
            <a:endParaRPr lang="zh-TW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323</Words>
  <Application>Microsoft Office PowerPoint</Application>
  <PresentationFormat>如螢幕大小 (16:9)</PresentationFormat>
  <Paragraphs>48</Paragraphs>
  <Slides>12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新細明體</vt:lpstr>
      <vt:lpstr>Arial</vt:lpstr>
      <vt:lpstr>simple-light-2</vt:lpstr>
      <vt:lpstr>社群媒體分析期末報告</vt:lpstr>
      <vt:lpstr>報告大綱</vt:lpstr>
      <vt:lpstr>背景與觀察- 觀察案例</vt:lpstr>
      <vt:lpstr>分析方法與目的</vt:lpstr>
      <vt:lpstr>資料統計</vt:lpstr>
      <vt:lpstr>Fid=115361891807579Domino</vt:lpstr>
      <vt:lpstr>Fid=203507002993446PChome</vt:lpstr>
      <vt:lpstr>Fid=186034394769383Cathaylife</vt:lpstr>
      <vt:lpstr>資料分析結果</vt:lpstr>
      <vt:lpstr>各粉絲頁的po類別數</vt:lpstr>
      <vt:lpstr>PowerPoint 簡報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社群媒體分析期末報告 (範本)</dc:title>
  <cp:lastModifiedBy>user</cp:lastModifiedBy>
  <cp:revision>14</cp:revision>
  <dcterms:modified xsi:type="dcterms:W3CDTF">2017-01-15T16:13:13Z</dcterms:modified>
</cp:coreProperties>
</file>